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70" r:id="rId2"/>
    <p:sldId id="271" r:id="rId3"/>
  </p:sldIdLst>
  <p:sldSz cx="9144000" cy="6858000" type="letter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ristin Moody" initials="KM" lastIdx="35" clrIdx="0"/>
  <p:cmAuthor id="1" name="Norvell, Travis" initials="NT" lastIdx="1" clrIdx="1">
    <p:extLst>
      <p:ext uri="{19B8F6BF-5375-455C-9EA6-DF929625EA0E}">
        <p15:presenceInfo xmlns:p15="http://schemas.microsoft.com/office/powerpoint/2012/main" userId="S-1-5-21-314122457-743516510-1361462980-12634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E3A3A3"/>
    <a:srgbClr val="FFEAEC"/>
    <a:srgbClr val="FFD5D4"/>
    <a:srgbClr val="990000"/>
    <a:srgbClr val="FFF5C9"/>
    <a:srgbClr val="FFCC00"/>
    <a:srgbClr val="FFE98B"/>
    <a:srgbClr val="FF66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91" d="100"/>
          <a:sy n="91" d="100"/>
        </p:scale>
        <p:origin x="126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3037840" cy="466435"/>
          </a:xfrm>
          <a:prstGeom prst="rect">
            <a:avLst/>
          </a:prstGeom>
        </p:spPr>
        <p:txBody>
          <a:bodyPr vert="horz" lIns="93472" tIns="46736" rIns="93472" bIns="4673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2"/>
            <a:ext cx="3037840" cy="466435"/>
          </a:xfrm>
          <a:prstGeom prst="rect">
            <a:avLst/>
          </a:prstGeom>
        </p:spPr>
        <p:txBody>
          <a:bodyPr vert="horz" lIns="93472" tIns="46736" rIns="93472" bIns="46736" rtlCol="0"/>
          <a:lstStyle>
            <a:lvl1pPr algn="r">
              <a:defRPr sz="1200"/>
            </a:lvl1pPr>
          </a:lstStyle>
          <a:p>
            <a:fld id="{B665D249-3778-416A-98C1-6C9215D76C37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3638"/>
            <a:ext cx="4181475" cy="3135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72" tIns="46736" rIns="93472" bIns="4673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6"/>
            <a:ext cx="5608320" cy="3660457"/>
          </a:xfrm>
          <a:prstGeom prst="rect">
            <a:avLst/>
          </a:prstGeom>
        </p:spPr>
        <p:txBody>
          <a:bodyPr vert="horz" lIns="93472" tIns="46736" rIns="93472" bIns="4673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829967"/>
            <a:ext cx="3037840" cy="466434"/>
          </a:xfrm>
          <a:prstGeom prst="rect">
            <a:avLst/>
          </a:prstGeom>
        </p:spPr>
        <p:txBody>
          <a:bodyPr vert="horz" lIns="93472" tIns="46736" rIns="93472" bIns="4673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4"/>
          </a:xfrm>
          <a:prstGeom prst="rect">
            <a:avLst/>
          </a:prstGeom>
        </p:spPr>
        <p:txBody>
          <a:bodyPr vert="horz" lIns="93472" tIns="46736" rIns="93472" bIns="46736" rtlCol="0" anchor="b"/>
          <a:lstStyle>
            <a:lvl1pPr algn="r">
              <a:defRPr sz="1200"/>
            </a:lvl1pPr>
          </a:lstStyle>
          <a:p>
            <a:fld id="{C315CF0F-7754-451D-81E9-5A14F2A7A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379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4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8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2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521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121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6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189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59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65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883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7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4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68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7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484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8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2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737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7"/>
            <a:ext cx="462915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8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2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42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0CBBA-220A-447C-9114-73FBB77412C7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647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37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2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8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ight Arrow 66"/>
          <p:cNvSpPr/>
          <p:nvPr/>
        </p:nvSpPr>
        <p:spPr>
          <a:xfrm>
            <a:off x="6810176" y="5511292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F7C8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3" name="Right Arrow 62"/>
          <p:cNvSpPr/>
          <p:nvPr/>
        </p:nvSpPr>
        <p:spPr>
          <a:xfrm>
            <a:off x="6804423" y="2936813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9" name="Right Arrow 58"/>
          <p:cNvSpPr/>
          <p:nvPr/>
        </p:nvSpPr>
        <p:spPr>
          <a:xfrm>
            <a:off x="2724622" y="5558028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F7C8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Right Arrow 53"/>
          <p:cNvSpPr/>
          <p:nvPr/>
        </p:nvSpPr>
        <p:spPr>
          <a:xfrm>
            <a:off x="2734684" y="2930998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9884"/>
            <a:ext cx="9144000" cy="276999"/>
          </a:xfrm>
          <a:prstGeom prst="rect">
            <a:avLst/>
          </a:prstGeom>
          <a:solidFill>
            <a:srgbClr val="0066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  <a:latin typeface="Arial"/>
                <a:cs typeface="Arial"/>
              </a:rPr>
              <a:t>J.W. Dobbs Elementary School Strategic Plan (South Atlanta </a:t>
            </a:r>
            <a:r>
              <a:rPr lang="en-US" sz="1200" dirty="0">
                <a:solidFill>
                  <a:schemeClr val="bg1"/>
                </a:solidFill>
                <a:latin typeface="Arial"/>
                <a:cs typeface="Arial"/>
              </a:rPr>
              <a:t>Cluster)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788068" y="4655419"/>
            <a:ext cx="2300175" cy="2085245"/>
          </a:xfrm>
          <a:prstGeom prst="rect">
            <a:avLst/>
          </a:prstGeom>
          <a:solidFill>
            <a:srgbClr val="FFD5D5"/>
          </a:solidFill>
          <a:ln w="25400" cap="flat" cmpd="sng" algn="ctr">
            <a:solidFill>
              <a:srgbClr val="E3A3A3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spcAft>
                <a:spcPts val="225"/>
              </a:spcAft>
              <a:buFont typeface="+mj-lt"/>
              <a:buAutoNum type="arabicPeriod" startAt="4"/>
            </a:pPr>
            <a:r>
              <a:rPr lang="en-US" sz="900" b="1" u="sng" dirty="0" smtClean="0">
                <a:solidFill>
                  <a:srgbClr val="000000"/>
                </a:solidFill>
                <a:latin typeface="Arial"/>
                <a:cs typeface="Arial"/>
              </a:rPr>
              <a:t>Build </a:t>
            </a:r>
            <a:r>
              <a:rPr lang="en-US" sz="900" b="1" u="sng" dirty="0">
                <a:solidFill>
                  <a:srgbClr val="000000"/>
                </a:solidFill>
                <a:latin typeface="Arial"/>
                <a:cs typeface="Arial"/>
              </a:rPr>
              <a:t>teacher capacity in core content areas, particularly reading, math and science</a:t>
            </a:r>
          </a:p>
          <a:p>
            <a:pPr marL="228600" indent="-228600">
              <a:spcAft>
                <a:spcPts val="225"/>
              </a:spcAft>
              <a:buFont typeface="+mj-lt"/>
              <a:buAutoNum type="arabicPeriod" startAt="4"/>
            </a:pPr>
            <a:r>
              <a:rPr lang="en-US" sz="900" dirty="0" smtClean="0">
                <a:solidFill>
                  <a:srgbClr val="000000"/>
                </a:solidFill>
                <a:latin typeface="Arial"/>
                <a:cs typeface="Arial"/>
              </a:rPr>
              <a:t>Recommend </a:t>
            </a:r>
            <a:r>
              <a:rPr lang="en-US" sz="900" dirty="0">
                <a:solidFill>
                  <a:srgbClr val="000000"/>
                </a:solidFill>
                <a:latin typeface="Arial"/>
                <a:cs typeface="Arial"/>
              </a:rPr>
              <a:t>high-quality staff for vacant positions</a:t>
            </a:r>
            <a:endParaRPr lang="en-US" sz="9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585038" y="1870652"/>
            <a:ext cx="1023036" cy="21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School Priorities</a:t>
            </a:r>
          </a:p>
        </p:txBody>
      </p:sp>
      <p:sp>
        <p:nvSpPr>
          <p:cNvPr id="45" name="Rectangle 44"/>
          <p:cNvSpPr/>
          <p:nvPr/>
        </p:nvSpPr>
        <p:spPr>
          <a:xfrm>
            <a:off x="3310155" y="4647034"/>
            <a:ext cx="3861537" cy="2093630"/>
          </a:xfrm>
          <a:prstGeom prst="rect">
            <a:avLst/>
          </a:prstGeom>
          <a:solidFill>
            <a:srgbClr val="FFEAEC"/>
          </a:solidFill>
          <a:ln w="25400" cap="flat" cmpd="sng" algn="ctr">
            <a:solidFill>
              <a:srgbClr val="E3A3A3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endParaRPr lang="en-US" sz="700" dirty="0">
              <a:solidFill>
                <a:sysClr val="windowText" lastClr="000000"/>
              </a:solidFill>
              <a:latin typeface="Arial"/>
              <a:cs typeface="Arial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80961" y="2105793"/>
            <a:ext cx="2303307" cy="2329596"/>
          </a:xfrm>
          <a:prstGeom prst="rect">
            <a:avLst/>
          </a:prstGeom>
          <a:solidFill>
            <a:srgbClr val="FFE98B"/>
          </a:solidFill>
          <a:ln w="25400" cap="flat" cmpd="sng" algn="ctr">
            <a:solidFill>
              <a:srgbClr val="FFC000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spcAft>
                <a:spcPts val="225"/>
              </a:spcAft>
              <a:buFont typeface="+mj-lt"/>
              <a:buAutoNum type="arabicPeriod"/>
            </a:pPr>
            <a:r>
              <a:rPr lang="en-US" sz="900" b="1" u="sng" dirty="0" smtClean="0">
                <a:solidFill>
                  <a:srgbClr val="000000"/>
                </a:solidFill>
                <a:latin typeface="Arial"/>
                <a:cs typeface="Arial"/>
              </a:rPr>
              <a:t>Improve </a:t>
            </a:r>
            <a:r>
              <a:rPr lang="en-US" sz="900" b="1" u="sng" dirty="0">
                <a:solidFill>
                  <a:srgbClr val="000000"/>
                </a:solidFill>
                <a:latin typeface="Arial"/>
                <a:cs typeface="Arial"/>
              </a:rPr>
              <a:t>student mastery of core content knowledge</a:t>
            </a:r>
          </a:p>
          <a:p>
            <a:pPr marL="228600" indent="-228600">
              <a:spcAft>
                <a:spcPts val="225"/>
              </a:spcAft>
              <a:buFont typeface="+mj-lt"/>
              <a:buAutoNum type="arabicPeriod"/>
            </a:pPr>
            <a:r>
              <a:rPr lang="en-US" sz="900" dirty="0" smtClean="0">
                <a:solidFill>
                  <a:srgbClr val="000000"/>
                </a:solidFill>
                <a:latin typeface="Arial"/>
                <a:cs typeface="Arial"/>
              </a:rPr>
              <a:t>Implement </a:t>
            </a:r>
            <a:r>
              <a:rPr lang="en-US" sz="900" dirty="0">
                <a:solidFill>
                  <a:srgbClr val="000000"/>
                </a:solidFill>
                <a:latin typeface="Arial"/>
                <a:cs typeface="Arial"/>
              </a:rPr>
              <a:t>STEM program model</a:t>
            </a:r>
          </a:p>
          <a:p>
            <a:pPr marL="228600" indent="-228600">
              <a:spcAft>
                <a:spcPts val="225"/>
              </a:spcAft>
              <a:buFont typeface="+mj-lt"/>
              <a:buAutoNum type="arabicPeriod"/>
            </a:pPr>
            <a:r>
              <a:rPr lang="en-US" sz="900" dirty="0" smtClean="0">
                <a:solidFill>
                  <a:srgbClr val="000000"/>
                </a:solidFill>
                <a:latin typeface="Arial"/>
                <a:cs typeface="Arial"/>
              </a:rPr>
              <a:t>Prepare </a:t>
            </a:r>
            <a:r>
              <a:rPr lang="en-US" sz="900" dirty="0">
                <a:solidFill>
                  <a:srgbClr val="000000"/>
                </a:solidFill>
                <a:latin typeface="Arial"/>
                <a:cs typeface="Arial"/>
              </a:rPr>
              <a:t>all students to have the essential life skills to be self-aware, collaborative, and accepting of diversity</a:t>
            </a:r>
            <a:endParaRPr lang="en-US" sz="9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927443" y="1852313"/>
            <a:ext cx="1077539" cy="3577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25" b="1" dirty="0">
                <a:latin typeface="Arial"/>
                <a:cs typeface="Arial"/>
              </a:rPr>
              <a:t>School Strategies</a:t>
            </a:r>
          </a:p>
          <a:p>
            <a:endParaRPr lang="en-US" sz="900" b="1" dirty="0"/>
          </a:p>
        </p:txBody>
      </p:sp>
      <p:sp>
        <p:nvSpPr>
          <p:cNvPr id="9" name="Rectangle 8"/>
          <p:cNvSpPr/>
          <p:nvPr/>
        </p:nvSpPr>
        <p:spPr>
          <a:xfrm>
            <a:off x="3310157" y="2093883"/>
            <a:ext cx="3861534" cy="2330655"/>
          </a:xfrm>
          <a:prstGeom prst="rect">
            <a:avLst/>
          </a:prstGeom>
          <a:solidFill>
            <a:srgbClr val="FFF5C9"/>
          </a:solidFill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310155" y="2166763"/>
            <a:ext cx="399709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Arial"/>
                <a:cs typeface="Arial"/>
              </a:rPr>
              <a:t>1A. Provide remediation and acceleration as indicated by data through </a:t>
            </a:r>
            <a:r>
              <a:rPr lang="en-US" sz="800" dirty="0" smtClean="0">
                <a:latin typeface="Arial"/>
                <a:cs typeface="Arial"/>
              </a:rPr>
              <a:t>weekly interventions</a:t>
            </a:r>
            <a:endParaRPr lang="en-US" sz="800" dirty="0">
              <a:latin typeface="Arial"/>
              <a:cs typeface="Arial"/>
            </a:endParaRPr>
          </a:p>
          <a:p>
            <a:r>
              <a:rPr lang="en-US" sz="800" dirty="0">
                <a:latin typeface="Arial"/>
                <a:cs typeface="Arial"/>
              </a:rPr>
              <a:t>1B. Ensure that students are writing across the curriculum to improve their ability to respond to extended and constructed responses</a:t>
            </a:r>
          </a:p>
          <a:p>
            <a:r>
              <a:rPr lang="en-US" sz="800" dirty="0">
                <a:latin typeface="Arial"/>
                <a:cs typeface="Arial"/>
              </a:rPr>
              <a:t>1C. Implement Standards-Based practices (skills) </a:t>
            </a:r>
            <a:r>
              <a:rPr lang="en-US" sz="800" dirty="0" smtClean="0">
                <a:latin typeface="Arial"/>
                <a:cs typeface="Arial"/>
              </a:rPr>
              <a:t>Kdg-5th</a:t>
            </a:r>
            <a:endParaRPr lang="en-US" sz="800" dirty="0">
              <a:latin typeface="Arial"/>
              <a:cs typeface="Arial"/>
            </a:endParaRPr>
          </a:p>
          <a:p>
            <a:r>
              <a:rPr lang="en-US" sz="800" dirty="0">
                <a:latin typeface="Arial"/>
                <a:cs typeface="Arial"/>
              </a:rPr>
              <a:t>1D. Implementing guided reading and close reads to improve comprehension</a:t>
            </a:r>
          </a:p>
          <a:p>
            <a:r>
              <a:rPr lang="en-US" sz="800" dirty="0">
                <a:latin typeface="Arial"/>
                <a:cs typeface="Arial"/>
              </a:rPr>
              <a:t>1E. Work closely with </a:t>
            </a:r>
            <a:r>
              <a:rPr lang="en-US" sz="800" dirty="0" err="1">
                <a:latin typeface="Arial"/>
                <a:cs typeface="Arial"/>
              </a:rPr>
              <a:t>KidzMatter</a:t>
            </a:r>
            <a:r>
              <a:rPr lang="en-US" sz="800" dirty="0">
                <a:latin typeface="Arial"/>
                <a:cs typeface="Arial"/>
              </a:rPr>
              <a:t> to reinforce core content after school</a:t>
            </a:r>
          </a:p>
          <a:p>
            <a:r>
              <a:rPr lang="en-US" sz="800" dirty="0">
                <a:latin typeface="Arial"/>
                <a:cs typeface="Arial"/>
              </a:rPr>
              <a:t>1F. Implement Number Talks to increase math fluency</a:t>
            </a:r>
          </a:p>
          <a:p>
            <a:r>
              <a:rPr lang="en-US" sz="800" dirty="0">
                <a:latin typeface="Arial"/>
                <a:cs typeface="Arial"/>
              </a:rPr>
              <a:t>1G. </a:t>
            </a:r>
            <a:r>
              <a:rPr lang="en-US" sz="800" dirty="0" smtClean="0">
                <a:latin typeface="Arial"/>
                <a:cs typeface="Arial"/>
              </a:rPr>
              <a:t>Utilize Gifted and Talented talent development program</a:t>
            </a:r>
          </a:p>
          <a:p>
            <a:r>
              <a:rPr lang="en-US" sz="800" dirty="0" smtClean="0">
                <a:latin typeface="Arial"/>
                <a:cs typeface="Arial"/>
              </a:rPr>
              <a:t>1H. Utilize I-Ready and </a:t>
            </a:r>
            <a:r>
              <a:rPr lang="en-US" sz="800" dirty="0" err="1" smtClean="0">
                <a:latin typeface="Arial"/>
                <a:cs typeface="Arial"/>
              </a:rPr>
              <a:t>TutorMate</a:t>
            </a:r>
            <a:r>
              <a:rPr lang="en-US" sz="800" dirty="0" smtClean="0">
                <a:latin typeface="Arial"/>
                <a:cs typeface="Arial"/>
              </a:rPr>
              <a:t> to assist with interventions</a:t>
            </a:r>
          </a:p>
          <a:p>
            <a:r>
              <a:rPr lang="en-US" sz="800" dirty="0" smtClean="0">
                <a:latin typeface="Arial"/>
                <a:cs typeface="Arial"/>
              </a:rPr>
              <a:t>1I. Ensure Teacher Tutors are utilized to assist in Reading. </a:t>
            </a:r>
            <a:endParaRPr lang="en-US" sz="800" dirty="0">
              <a:latin typeface="Arial"/>
              <a:cs typeface="Arial"/>
            </a:endParaRPr>
          </a:p>
          <a:p>
            <a:r>
              <a:rPr lang="en-US" sz="800" dirty="0">
                <a:latin typeface="Arial"/>
                <a:cs typeface="Arial"/>
              </a:rPr>
              <a:t>2A. Implement STEM enriched curriculum</a:t>
            </a:r>
          </a:p>
          <a:p>
            <a:r>
              <a:rPr lang="en-US" sz="800" dirty="0">
                <a:latin typeface="Arial"/>
                <a:cs typeface="Arial"/>
              </a:rPr>
              <a:t>2B. Implement integrated, project-and problem-based learning projects</a:t>
            </a:r>
          </a:p>
          <a:p>
            <a:r>
              <a:rPr lang="en-US" sz="800" dirty="0">
                <a:latin typeface="Arial"/>
                <a:cs typeface="Arial"/>
              </a:rPr>
              <a:t>2C. Implement rigorous and real-world interdisciplinary projects and units</a:t>
            </a:r>
          </a:p>
          <a:p>
            <a:r>
              <a:rPr lang="en-US" sz="800" dirty="0">
                <a:latin typeface="Arial"/>
                <a:cs typeface="Arial"/>
              </a:rPr>
              <a:t>2D. Integrate technology throughout the curriculum</a:t>
            </a:r>
          </a:p>
          <a:p>
            <a:r>
              <a:rPr lang="en-US" sz="800" dirty="0">
                <a:latin typeface="Arial"/>
                <a:cs typeface="Arial"/>
              </a:rPr>
              <a:t>2E. Implement the Engineering Design Process</a:t>
            </a:r>
          </a:p>
          <a:p>
            <a:r>
              <a:rPr lang="en-US" sz="800" dirty="0">
                <a:latin typeface="Arial"/>
                <a:cs typeface="Arial"/>
              </a:rPr>
              <a:t>3A. Implement Social and Emotional Learning (SEL)</a:t>
            </a:r>
          </a:p>
          <a:p>
            <a:endParaRPr lang="en-US" sz="900" dirty="0" smtClean="0">
              <a:latin typeface="Arial"/>
              <a:cs typeface="Arial"/>
            </a:endParaRPr>
          </a:p>
          <a:p>
            <a:pPr algn="ctr"/>
            <a:endParaRPr lang="en-US" sz="900" i="1" u="sng" dirty="0">
              <a:latin typeface="Arial"/>
              <a:cs typeface="Arial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90990" y="509775"/>
            <a:ext cx="2625038" cy="906347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>
                <a:solidFill>
                  <a:schemeClr val="tx1"/>
                </a:solidFill>
              </a:rPr>
              <a:t>With a caring culture of trust and collaboration, every student will graduate ready for college and career.</a:t>
            </a:r>
          </a:p>
          <a:p>
            <a:endParaRPr lang="en-US" sz="800" dirty="0" smtClean="0">
              <a:solidFill>
                <a:schemeClr val="tx1"/>
              </a:solidFill>
            </a:endParaRPr>
          </a:p>
          <a:p>
            <a:r>
              <a:rPr lang="en-US" sz="800" dirty="0" smtClean="0">
                <a:solidFill>
                  <a:schemeClr val="tx1"/>
                </a:solidFill>
              </a:rPr>
              <a:t>A </a:t>
            </a:r>
            <a:r>
              <a:rPr lang="en-US" sz="800" dirty="0">
                <a:solidFill>
                  <a:schemeClr val="tx1"/>
                </a:solidFill>
              </a:rPr>
              <a:t>high-performing school district where students love to learn, educators inspire, families engage and the community trusts the system</a:t>
            </a:r>
            <a:endParaRPr lang="en-US" sz="800" dirty="0">
              <a:solidFill>
                <a:schemeClr val="tx1"/>
              </a:solidFill>
              <a:cs typeface="Arial"/>
            </a:endParaRPr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backgroundMark x1="23242" y1="35352" x2="23242" y2="35352"/>
                        <a14:backgroundMark x1="81641" y1="38672" x2="81641" y2="38672"/>
                        <a14:backgroundMark x1="69336" y1="88477" x2="69336" y2="884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3691" y="4664279"/>
            <a:ext cx="468279" cy="468279"/>
          </a:xfrm>
          <a:prstGeom prst="rect">
            <a:avLst/>
          </a:prstGeom>
        </p:spPr>
      </p:pic>
      <p:pic>
        <p:nvPicPr>
          <p:cNvPr id="46" name="Picture 14" descr="http://www.iconsplace.com/icons/preview/orange/graduation-cap-256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2226" y="2652319"/>
            <a:ext cx="442513" cy="442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Rectangle 46"/>
          <p:cNvSpPr/>
          <p:nvPr/>
        </p:nvSpPr>
        <p:spPr>
          <a:xfrm>
            <a:off x="49640" y="3024553"/>
            <a:ext cx="715259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Academic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Program</a:t>
            </a:r>
          </a:p>
        </p:txBody>
      </p:sp>
      <p:sp>
        <p:nvSpPr>
          <p:cNvPr id="48" name="Rectangle 47"/>
          <p:cNvSpPr/>
          <p:nvPr/>
        </p:nvSpPr>
        <p:spPr>
          <a:xfrm>
            <a:off x="-22678" y="5036218"/>
            <a:ext cx="832279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Talent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Management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62187" y="314759"/>
            <a:ext cx="1422184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District Mission &amp; Vision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3206866" y="510719"/>
            <a:ext cx="2625038" cy="905404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cs typeface="Arial"/>
              </a:rPr>
              <a:t> To cultivate a universal culture of excellence through collaboration, academic achievement, personal responsibility, respect and a commitment to service</a:t>
            </a:r>
          </a:p>
          <a:p>
            <a:pPr lvl="0">
              <a:lnSpc>
                <a:spcPct val="110000"/>
              </a:lnSpc>
              <a:defRPr/>
            </a:pPr>
            <a:endParaRPr lang="en-US" sz="800" dirty="0">
              <a:solidFill>
                <a:schemeClr val="tx1"/>
              </a:solidFill>
              <a:cs typeface="Arial"/>
            </a:endParaRPr>
          </a:p>
          <a:p>
            <a:pPr lvl="0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cs typeface="Arial"/>
              </a:rPr>
              <a:t>A high-performing cluster where every students graduate with college and career readiness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803865" y="308684"/>
            <a:ext cx="1422184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Cluster Mission &amp; Vision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6222740" y="512021"/>
            <a:ext cx="2807173" cy="90161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801150" y="317006"/>
            <a:ext cx="1407758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School Mission &amp; Vision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716873" y="1759543"/>
            <a:ext cx="1087157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Key Performance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Measures</a:t>
            </a:r>
          </a:p>
        </p:txBody>
      </p:sp>
      <p:sp>
        <p:nvSpPr>
          <p:cNvPr id="75" name="Rectangle 74"/>
          <p:cNvSpPr/>
          <p:nvPr/>
        </p:nvSpPr>
        <p:spPr>
          <a:xfrm>
            <a:off x="7462162" y="2093883"/>
            <a:ext cx="1596578" cy="4646781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ELA, Math, &amp; Science Performance in “Proficient” and “Distinguished” categories on Georgia Milestones</a:t>
            </a:r>
          </a:p>
          <a:p>
            <a:pPr lvl="0"/>
            <a:endParaRPr lang="en-US" sz="9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</a:t>
            </a:r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Progress (percent of students’ meeting typical or high growth on Milestone EOGs)</a:t>
            </a:r>
          </a:p>
          <a:p>
            <a:pPr lvl="0"/>
            <a:endParaRPr lang="en-US" sz="9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</a:t>
            </a:r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students’ scaled scores on STAR Reading, Early Literacy, and Mathematics </a:t>
            </a: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each administration Fall </a:t>
            </a:r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Winter to Spring </a:t>
            </a:r>
          </a:p>
          <a:p>
            <a:pPr lvl="0"/>
            <a:endParaRPr lang="en-US" sz="9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9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9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Teacher Effective Measure (TEM scores)</a:t>
            </a:r>
          </a:p>
          <a:p>
            <a:pPr lvl="0"/>
            <a:endParaRPr lang="en-US" sz="9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 </a:t>
            </a:r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Student Perceptions on School Climate Surveys</a:t>
            </a:r>
          </a:p>
          <a:p>
            <a:pPr lvl="0"/>
            <a:endParaRPr lang="en-US" sz="9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Feedback </a:t>
            </a:r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Classroom Observations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301482" y="5013343"/>
            <a:ext cx="38491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latin typeface="Arial"/>
                <a:cs typeface="Arial"/>
              </a:rPr>
              <a:t>4A. </a:t>
            </a:r>
            <a:r>
              <a:rPr lang="en-US" sz="800" dirty="0" smtClean="0">
                <a:latin typeface="Arial"/>
                <a:cs typeface="Arial"/>
              </a:rPr>
              <a:t>Provide </a:t>
            </a:r>
            <a:r>
              <a:rPr lang="en-US" sz="800" dirty="0">
                <a:latin typeface="Arial"/>
                <a:cs typeface="Arial"/>
              </a:rPr>
              <a:t>targeted professional learning opportunities focused on the implementation of standards and STEM</a:t>
            </a:r>
          </a:p>
          <a:p>
            <a:r>
              <a:rPr lang="en-US" sz="800" dirty="0">
                <a:latin typeface="Arial"/>
                <a:cs typeface="Arial"/>
              </a:rPr>
              <a:t>4B. Implement intentional vertical and horizontal alignment collaboration throughout school and cluster</a:t>
            </a:r>
          </a:p>
          <a:p>
            <a:r>
              <a:rPr lang="en-US" sz="800" dirty="0">
                <a:latin typeface="Arial"/>
                <a:cs typeface="Arial"/>
              </a:rPr>
              <a:t>4C. Provide targeted professional learning opportunities focused on mathematics &amp; reading through our </a:t>
            </a:r>
            <a:r>
              <a:rPr lang="en-US" sz="800" dirty="0" smtClean="0">
                <a:latin typeface="Arial"/>
                <a:cs typeface="Arial"/>
              </a:rPr>
              <a:t>various partnerships</a:t>
            </a:r>
            <a:endParaRPr lang="en-US" sz="800" dirty="0">
              <a:latin typeface="Arial"/>
              <a:cs typeface="Arial"/>
            </a:endParaRPr>
          </a:p>
          <a:p>
            <a:r>
              <a:rPr lang="en-US" sz="800" dirty="0">
                <a:latin typeface="Arial"/>
                <a:cs typeface="Arial"/>
              </a:rPr>
              <a:t>4D. Increase reading, math and science endorsements and </a:t>
            </a:r>
            <a:r>
              <a:rPr lang="en-US" sz="800" dirty="0" smtClean="0">
                <a:latin typeface="Arial"/>
                <a:cs typeface="Arial"/>
              </a:rPr>
              <a:t>certifications</a:t>
            </a:r>
          </a:p>
          <a:p>
            <a:r>
              <a:rPr lang="en-US" sz="800" dirty="0" smtClean="0">
                <a:latin typeface="Arial"/>
                <a:cs typeface="Arial"/>
              </a:rPr>
              <a:t>4E. Emphasis on teachers content expertise (building capacity)</a:t>
            </a:r>
            <a:endParaRPr lang="en-US" sz="800" dirty="0">
              <a:latin typeface="Arial"/>
              <a:cs typeface="Arial"/>
            </a:endParaRPr>
          </a:p>
          <a:p>
            <a:r>
              <a:rPr lang="en-US" sz="800" dirty="0">
                <a:latin typeface="Arial"/>
                <a:cs typeface="Arial"/>
              </a:rPr>
              <a:t>5A. Leverage professional networks of Dobbs staff for referrals</a:t>
            </a:r>
          </a:p>
          <a:p>
            <a:r>
              <a:rPr lang="en-US" sz="800" dirty="0">
                <a:latin typeface="Arial"/>
                <a:cs typeface="Arial"/>
              </a:rPr>
              <a:t>5B. Check professional references of applicants</a:t>
            </a:r>
          </a:p>
          <a:p>
            <a:r>
              <a:rPr lang="en-US" sz="800" dirty="0">
                <a:latin typeface="Arial"/>
                <a:cs typeface="Arial"/>
              </a:rPr>
              <a:t>5C. Look at previous student performance data, if applicable</a:t>
            </a:r>
          </a:p>
          <a:p>
            <a:r>
              <a:rPr lang="en-US" sz="800" dirty="0">
                <a:latin typeface="Arial"/>
                <a:cs typeface="Arial"/>
              </a:rPr>
              <a:t>5D. Model a lesson as a component of the interview</a:t>
            </a:r>
            <a:endParaRPr lang="en-US" sz="800" i="1" u="sng" dirty="0">
              <a:latin typeface="Arial"/>
              <a:cs typeface="Arial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284373" y="1507129"/>
            <a:ext cx="4317209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Signature Program: Science, Technology, Engineering and Mathematics (STEM</a:t>
            </a:r>
            <a:r>
              <a:rPr lang="en-US" sz="825" b="1" dirty="0" smtClean="0">
                <a:latin typeface="Arial"/>
                <a:cs typeface="Arial"/>
              </a:rPr>
              <a:t>)</a:t>
            </a:r>
            <a:endParaRPr lang="en-US" sz="825" b="1" dirty="0">
              <a:latin typeface="Arial"/>
              <a:cs typeface="Arial"/>
            </a:endParaRPr>
          </a:p>
        </p:txBody>
      </p:sp>
      <p:sp>
        <p:nvSpPr>
          <p:cNvPr id="81" name="Right Arrow 80"/>
          <p:cNvSpPr/>
          <p:nvPr/>
        </p:nvSpPr>
        <p:spPr>
          <a:xfrm rot="16200000">
            <a:off x="8134243" y="1495424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2" name="Right Arrow 81"/>
          <p:cNvSpPr/>
          <p:nvPr/>
        </p:nvSpPr>
        <p:spPr>
          <a:xfrm rot="10800000">
            <a:off x="5878774" y="770393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3" name="Right Arrow 82"/>
          <p:cNvSpPr/>
          <p:nvPr/>
        </p:nvSpPr>
        <p:spPr>
          <a:xfrm rot="10800000">
            <a:off x="2886152" y="768215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65803" y="549634"/>
            <a:ext cx="2760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To foster a </a:t>
            </a:r>
            <a:r>
              <a:rPr lang="en-US" sz="800" dirty="0" smtClean="0"/>
              <a:t>21</a:t>
            </a:r>
            <a:r>
              <a:rPr lang="en-US" sz="800" baseline="30000" dirty="0" smtClean="0"/>
              <a:t>st</a:t>
            </a:r>
            <a:r>
              <a:rPr lang="en-US" sz="800" dirty="0" smtClean="0"/>
              <a:t> century </a:t>
            </a:r>
            <a:r>
              <a:rPr lang="en-US" sz="800" dirty="0"/>
              <a:t>learning environment that integrates a culture of mutual </a:t>
            </a:r>
            <a:r>
              <a:rPr lang="en-US" sz="800" dirty="0" smtClean="0"/>
              <a:t>respect, </a:t>
            </a:r>
            <a:r>
              <a:rPr lang="en-US" sz="800" dirty="0"/>
              <a:t>high academic standards, and technological innovation</a:t>
            </a:r>
            <a:r>
              <a:rPr lang="en-US" sz="800" dirty="0" smtClean="0"/>
              <a:t>.</a:t>
            </a:r>
          </a:p>
          <a:p>
            <a:endParaRPr lang="en-US" sz="800" dirty="0"/>
          </a:p>
          <a:p>
            <a:r>
              <a:rPr lang="en-US" sz="800" dirty="0"/>
              <a:t>To provide rigorous, innovative, and engaging learning experiences designed to cultivate life-long learners.</a:t>
            </a:r>
          </a:p>
        </p:txBody>
      </p:sp>
    </p:spTree>
    <p:extLst>
      <p:ext uri="{BB962C8B-B14F-4D97-AF65-F5344CB8AC3E}">
        <p14:creationId xmlns:p14="http://schemas.microsoft.com/office/powerpoint/2010/main" val="169377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ight Arrow 52"/>
          <p:cNvSpPr/>
          <p:nvPr/>
        </p:nvSpPr>
        <p:spPr>
          <a:xfrm>
            <a:off x="6763160" y="5082627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Right Arrow 43"/>
          <p:cNvSpPr/>
          <p:nvPr/>
        </p:nvSpPr>
        <p:spPr>
          <a:xfrm>
            <a:off x="6754257" y="2878571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Right Arrow 42"/>
          <p:cNvSpPr/>
          <p:nvPr/>
        </p:nvSpPr>
        <p:spPr>
          <a:xfrm>
            <a:off x="2654184" y="5076812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Right Arrow 55"/>
          <p:cNvSpPr/>
          <p:nvPr/>
        </p:nvSpPr>
        <p:spPr>
          <a:xfrm>
            <a:off x="2645281" y="2868252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276999"/>
          </a:xfrm>
          <a:prstGeom prst="rect">
            <a:avLst/>
          </a:prstGeom>
          <a:solidFill>
            <a:srgbClr val="0066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  <a:latin typeface="Arial"/>
                <a:cs typeface="Arial"/>
              </a:rPr>
              <a:t>J.W. Dobbs Elementary School </a:t>
            </a:r>
            <a:r>
              <a:rPr lang="en-US" sz="1200" smtClean="0">
                <a:solidFill>
                  <a:schemeClr val="bg1"/>
                </a:solidFill>
                <a:latin typeface="Arial"/>
                <a:cs typeface="Arial"/>
              </a:rPr>
              <a:t>Strategic Plan (South </a:t>
            </a:r>
            <a:r>
              <a:rPr lang="en-US" sz="1200" dirty="0" smtClean="0">
                <a:solidFill>
                  <a:schemeClr val="bg1"/>
                </a:solidFill>
                <a:latin typeface="Arial"/>
                <a:cs typeface="Arial"/>
              </a:rPr>
              <a:t>Atlanta </a:t>
            </a:r>
            <a:r>
              <a:rPr lang="en-US" sz="1200" dirty="0">
                <a:solidFill>
                  <a:schemeClr val="bg1"/>
                </a:solidFill>
                <a:latin typeface="Arial"/>
                <a:cs typeface="Arial"/>
              </a:rPr>
              <a:t>Cluster)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762186" y="2269650"/>
            <a:ext cx="2309054" cy="3743668"/>
            <a:chOff x="1368561" y="5797872"/>
            <a:chExt cx="2642834" cy="6834453"/>
          </a:xfrm>
        </p:grpSpPr>
        <p:sp>
          <p:nvSpPr>
            <p:cNvPr id="39" name="Rounded Rectangle 38"/>
            <p:cNvSpPr/>
            <p:nvPr/>
          </p:nvSpPr>
          <p:spPr>
            <a:xfrm>
              <a:off x="1378722" y="5797872"/>
              <a:ext cx="2632673" cy="318116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25400" cap="flat" cmpd="sng" algn="ctr">
              <a:solidFill>
                <a:schemeClr val="accent6">
                  <a:lumMod val="75000"/>
                </a:schemeClr>
              </a:solidFill>
              <a:prstDash val="solid"/>
            </a:ln>
            <a:effectLst/>
          </p:spPr>
          <p:txBody>
            <a:bodyPr vert="horz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indent="-228600">
                <a:spcAft>
                  <a:spcPts val="225"/>
                </a:spcAft>
                <a:buFont typeface="+mj-lt"/>
                <a:buAutoNum type="arabicPeriod" startAt="6"/>
              </a:pPr>
              <a:r>
                <a:rPr lang="en-US" sz="900" dirty="0" smtClean="0">
                  <a:solidFill>
                    <a:schemeClr val="tx1"/>
                  </a:solidFill>
                  <a:latin typeface="Arial"/>
                  <a:cs typeface="Arial"/>
                </a:rPr>
                <a:t>Build </a:t>
              </a:r>
              <a:r>
                <a:rPr lang="en-US" sz="900" dirty="0">
                  <a:solidFill>
                    <a:schemeClr val="tx1"/>
                  </a:solidFill>
                  <a:latin typeface="Arial"/>
                  <a:cs typeface="Arial"/>
                </a:rPr>
                <a:t>systems identifying and addressing </a:t>
              </a:r>
              <a:r>
                <a:rPr lang="en-US" sz="900" dirty="0" smtClean="0">
                  <a:solidFill>
                    <a:schemeClr val="tx1"/>
                  </a:solidFill>
                  <a:latin typeface="Arial"/>
                  <a:cs typeface="Arial"/>
                </a:rPr>
                <a:t>root causes </a:t>
              </a:r>
              <a:r>
                <a:rPr lang="en-US" sz="900" dirty="0">
                  <a:solidFill>
                    <a:schemeClr val="tx1"/>
                  </a:solidFill>
                  <a:latin typeface="Arial"/>
                  <a:cs typeface="Arial"/>
                </a:rPr>
                <a:t>to promote social and academic growth</a:t>
              </a:r>
            </a:p>
            <a:p>
              <a:pPr marL="228600" indent="-228600">
                <a:spcAft>
                  <a:spcPts val="225"/>
                </a:spcAft>
                <a:buFont typeface="+mj-lt"/>
                <a:buAutoNum type="arabicPeriod" startAt="6"/>
              </a:pPr>
              <a:r>
                <a:rPr lang="en-US" sz="900" dirty="0" smtClean="0">
                  <a:solidFill>
                    <a:schemeClr val="tx1"/>
                  </a:solidFill>
                  <a:latin typeface="Arial"/>
                  <a:cs typeface="Arial"/>
                </a:rPr>
                <a:t>Build </a:t>
              </a:r>
              <a:r>
                <a:rPr lang="en-US" sz="900" dirty="0">
                  <a:solidFill>
                    <a:schemeClr val="tx1"/>
                  </a:solidFill>
                  <a:latin typeface="Arial"/>
                  <a:cs typeface="Arial"/>
                </a:rPr>
                <a:t>systems and resources to support </a:t>
              </a:r>
              <a:r>
                <a:rPr lang="en-US" sz="900" dirty="0" smtClean="0">
                  <a:solidFill>
                    <a:schemeClr val="tx1"/>
                  </a:solidFill>
                  <a:latin typeface="Arial"/>
                  <a:cs typeface="Arial"/>
                </a:rPr>
                <a:t>STEM implementation</a:t>
              </a:r>
              <a:endParaRPr lang="en-US" sz="900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40" name="Rounded Rectangle 39"/>
            <p:cNvSpPr/>
            <p:nvPr/>
          </p:nvSpPr>
          <p:spPr>
            <a:xfrm rot="5400000">
              <a:off x="1183129" y="9828120"/>
              <a:ext cx="2989637" cy="261877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vert="vert270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228600" lvl="0" indent="-228600">
                <a:spcAft>
                  <a:spcPts val="225"/>
                </a:spcAft>
                <a:buFont typeface="+mj-lt"/>
                <a:buAutoNum type="arabicPeriod" startAt="8"/>
              </a:pPr>
              <a:r>
                <a:rPr lang="en-US" sz="900" dirty="0" smtClean="0">
                  <a:solidFill>
                    <a:prstClr val="black"/>
                  </a:solidFill>
                  <a:latin typeface="Arial"/>
                  <a:cs typeface="Arial"/>
                </a:rPr>
                <a:t>Inform </a:t>
              </a:r>
              <a:r>
                <a:rPr lang="en-US" sz="900" dirty="0">
                  <a:solidFill>
                    <a:prstClr val="black"/>
                  </a:solidFill>
                  <a:latin typeface="Arial"/>
                  <a:cs typeface="Arial"/>
                </a:rPr>
                <a:t>and engage the school community</a:t>
              </a:r>
            </a:p>
            <a:p>
              <a:pPr marL="228600" lvl="0" indent="-228600">
                <a:spcAft>
                  <a:spcPts val="225"/>
                </a:spcAft>
                <a:buFont typeface="+mj-lt"/>
                <a:buAutoNum type="arabicPeriod" startAt="8"/>
              </a:pPr>
              <a:r>
                <a:rPr lang="en-US" sz="900" dirty="0" smtClean="0">
                  <a:solidFill>
                    <a:prstClr val="black"/>
                  </a:solidFill>
                  <a:latin typeface="Arial"/>
                  <a:cs typeface="Arial"/>
                </a:rPr>
                <a:t>Develop </a:t>
              </a:r>
              <a:r>
                <a:rPr lang="en-US" sz="900" dirty="0">
                  <a:solidFill>
                    <a:prstClr val="black"/>
                  </a:solidFill>
                  <a:latin typeface="Arial"/>
                  <a:cs typeface="Arial"/>
                </a:rPr>
                <a:t>a positive, informed and </a:t>
              </a:r>
              <a:r>
                <a:rPr lang="en-US" sz="900" dirty="0" smtClean="0">
                  <a:solidFill>
                    <a:prstClr val="black"/>
                  </a:solidFill>
                  <a:latin typeface="Arial"/>
                  <a:cs typeface="Arial"/>
                </a:rPr>
                <a:t>engaged school </a:t>
              </a:r>
              <a:r>
                <a:rPr lang="en-US" sz="900" dirty="0">
                  <a:solidFill>
                    <a:prstClr val="black"/>
                  </a:solidFill>
                  <a:latin typeface="Arial"/>
                  <a:cs typeface="Arial"/>
                </a:rPr>
                <a:t>culture</a:t>
              </a:r>
              <a:endParaRPr lang="en-US" sz="800" b="1" dirty="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34" name="Rectangle 33"/>
          <p:cNvSpPr/>
          <p:nvPr/>
        </p:nvSpPr>
        <p:spPr>
          <a:xfrm>
            <a:off x="1585038" y="1820768"/>
            <a:ext cx="1023036" cy="21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School Priorities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335084" y="2269651"/>
            <a:ext cx="3856909" cy="174767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chemeClr val="accent6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6A. Develop business and education partnerships</a:t>
            </a:r>
          </a:p>
          <a:p>
            <a:pPr lvl="0"/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6B. Ensure the necessary technology infrastructure and equipment are available</a:t>
            </a:r>
          </a:p>
          <a:p>
            <a:pPr lvl="0"/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6C. Utilize Care </a:t>
            </a:r>
            <a:r>
              <a:rPr lang="en-US" sz="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Center @</a:t>
            </a:r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Dobbs to promote healthy living to increase attendance</a:t>
            </a:r>
          </a:p>
          <a:p>
            <a:pPr lvl="0"/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6D. Use wrap-around services to assist students and their families with emotional,</a:t>
            </a:r>
          </a:p>
          <a:p>
            <a:pPr lvl="0"/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mental, and physiological needs</a:t>
            </a:r>
          </a:p>
          <a:p>
            <a:pPr lvl="0"/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6E. Utilize the parent liaison to build and strengthen school-home relationships</a:t>
            </a:r>
          </a:p>
          <a:p>
            <a:pPr lvl="0"/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6F. Design and implement behavior goals for all students to promote positive</a:t>
            </a:r>
          </a:p>
          <a:p>
            <a:pPr lvl="0"/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interactions with adults and peers</a:t>
            </a:r>
          </a:p>
          <a:p>
            <a:pPr lvl="0"/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7A. Implement </a:t>
            </a:r>
            <a:r>
              <a:rPr lang="en-US" sz="8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PBL Units, STEM </a:t>
            </a:r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Days &amp; Celebrations</a:t>
            </a:r>
          </a:p>
          <a:p>
            <a:pPr lvl="0"/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7B. Visit STEM certified schools</a:t>
            </a:r>
          </a:p>
          <a:p>
            <a:pPr lvl="0"/>
            <a:r>
              <a:rPr lang="en-US" sz="8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7C. Design lessons that focus on technology with ETS or core content specialists</a:t>
            </a:r>
          </a:p>
        </p:txBody>
      </p:sp>
      <p:sp>
        <p:nvSpPr>
          <p:cNvPr id="60" name="Rectangle 59"/>
          <p:cNvSpPr/>
          <p:nvPr/>
        </p:nvSpPr>
        <p:spPr>
          <a:xfrm>
            <a:off x="4927443" y="1802429"/>
            <a:ext cx="1077539" cy="3577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25" b="1" dirty="0">
                <a:latin typeface="Arial"/>
                <a:cs typeface="Arial"/>
              </a:rPr>
              <a:t>School Strategies</a:t>
            </a:r>
          </a:p>
          <a:p>
            <a:endParaRPr lang="en-US" sz="900" b="1" dirty="0"/>
          </a:p>
        </p:txBody>
      </p:sp>
      <p:sp>
        <p:nvSpPr>
          <p:cNvPr id="61" name="Rectangle 60"/>
          <p:cNvSpPr/>
          <p:nvPr/>
        </p:nvSpPr>
        <p:spPr>
          <a:xfrm>
            <a:off x="3343300" y="4356094"/>
            <a:ext cx="3848693" cy="1657225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bg1">
                <a:lumMod val="50000"/>
              </a:schemeClr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endParaRPr lang="en-US" sz="700" dirty="0">
              <a:solidFill>
                <a:sysClr val="windowText" lastClr="000000"/>
              </a:solidFill>
              <a:latin typeface="Arial"/>
              <a:cs typeface="Arial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90990" y="459891"/>
            <a:ext cx="2625038" cy="906347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>
                <a:solidFill>
                  <a:schemeClr val="tx1"/>
                </a:solidFill>
              </a:rPr>
              <a:t>With a caring culture of trust and collaboration, every student will graduate ready for college and career.</a:t>
            </a:r>
          </a:p>
          <a:p>
            <a:endParaRPr lang="en-US" sz="800" dirty="0" smtClean="0">
              <a:solidFill>
                <a:schemeClr val="tx1"/>
              </a:solidFill>
            </a:endParaRPr>
          </a:p>
          <a:p>
            <a:r>
              <a:rPr lang="en-US" sz="800" dirty="0" smtClean="0">
                <a:solidFill>
                  <a:schemeClr val="tx1"/>
                </a:solidFill>
              </a:rPr>
              <a:t>A </a:t>
            </a:r>
            <a:r>
              <a:rPr lang="en-US" sz="800" dirty="0">
                <a:solidFill>
                  <a:schemeClr val="tx1"/>
                </a:solidFill>
              </a:rPr>
              <a:t>high-performing school district where students love to learn, educators inspire, families engage and the community trusts the system</a:t>
            </a:r>
            <a:endParaRPr lang="en-US" sz="800" dirty="0">
              <a:solidFill>
                <a:schemeClr val="tx1"/>
              </a:solidFill>
              <a:cs typeface="Arial"/>
            </a:endParaRP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190223" y="2326985"/>
            <a:ext cx="367706" cy="327084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9452" y="4819685"/>
            <a:ext cx="248330" cy="265496"/>
          </a:xfrm>
          <a:prstGeom prst="rect">
            <a:avLst/>
          </a:prstGeom>
        </p:spPr>
      </p:pic>
      <p:sp>
        <p:nvSpPr>
          <p:cNvPr id="52" name="Rectangle 51"/>
          <p:cNvSpPr/>
          <p:nvPr/>
        </p:nvSpPr>
        <p:spPr>
          <a:xfrm>
            <a:off x="0" y="2617611"/>
            <a:ext cx="728084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Systems &amp;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Resources</a:t>
            </a:r>
          </a:p>
        </p:txBody>
      </p:sp>
      <p:sp>
        <p:nvSpPr>
          <p:cNvPr id="55" name="Rectangle 54"/>
          <p:cNvSpPr/>
          <p:nvPr/>
        </p:nvSpPr>
        <p:spPr>
          <a:xfrm>
            <a:off x="156156" y="5085181"/>
            <a:ext cx="554960" cy="21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Culture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62187" y="264875"/>
            <a:ext cx="1422184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District Mission &amp; Vision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3206866" y="460835"/>
            <a:ext cx="2625038" cy="905404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cs typeface="Arial"/>
              </a:rPr>
              <a:t> To cultivate a universal culture of excellence through collaboration, academic achievement, personal responsibility, respect and a commitment to service</a:t>
            </a:r>
          </a:p>
          <a:p>
            <a:pPr lvl="0">
              <a:lnSpc>
                <a:spcPct val="110000"/>
              </a:lnSpc>
              <a:defRPr/>
            </a:pPr>
            <a:endParaRPr lang="en-US" sz="800" dirty="0">
              <a:solidFill>
                <a:schemeClr val="tx1"/>
              </a:solidFill>
              <a:cs typeface="Arial"/>
            </a:endParaRPr>
          </a:p>
          <a:p>
            <a:pPr lvl="0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cs typeface="Arial"/>
              </a:rPr>
              <a:t>A high-performing cluster where every students graduate with college and career readiness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803865" y="258800"/>
            <a:ext cx="1422184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Cluster Mission &amp; Vision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6222740" y="462137"/>
            <a:ext cx="2807173" cy="90161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801150" y="267122"/>
            <a:ext cx="1407758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School Mission &amp; Vision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716873" y="1709659"/>
            <a:ext cx="1087157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Key Performance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Measures</a:t>
            </a:r>
          </a:p>
        </p:txBody>
      </p:sp>
      <p:sp>
        <p:nvSpPr>
          <p:cNvPr id="75" name="Rectangle 74"/>
          <p:cNvSpPr/>
          <p:nvPr/>
        </p:nvSpPr>
        <p:spPr>
          <a:xfrm>
            <a:off x="7462162" y="2269650"/>
            <a:ext cx="1596578" cy="3743670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Student Attendance</a:t>
            </a:r>
            <a:endParaRPr lang="en-US" sz="9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9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</a:t>
            </a:r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 </a:t>
            </a: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School Partnerships </a:t>
            </a:r>
          </a:p>
          <a:p>
            <a:pPr lvl="0"/>
            <a:endParaRPr lang="en-US" sz="9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Quality and Number </a:t>
            </a:r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Projects Produced during STEM </a:t>
            </a:r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Days</a:t>
            </a:r>
          </a:p>
          <a:p>
            <a:pPr lvl="0"/>
            <a:endParaRPr lang="en-US" sz="9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9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9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9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Student Attendance</a:t>
            </a:r>
            <a:endParaRPr lang="en-US" sz="9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9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 Culture Climate Survey Scores </a:t>
            </a:r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 Getting </a:t>
            </a:r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Along </a:t>
            </a: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Other </a:t>
            </a:r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</a:t>
            </a:r>
          </a:p>
          <a:p>
            <a:pPr lvl="0"/>
            <a:endParaRPr lang="en-US" sz="9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 Climate Survey </a:t>
            </a:r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scores </a:t>
            </a:r>
            <a:r>
              <a:rPr lang="en-US" sz="9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teachers’ perceptions of student </a:t>
            </a:r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behavior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343300" y="4497219"/>
            <a:ext cx="3871573" cy="13619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latin typeface="Arial"/>
                <a:cs typeface="Arial"/>
              </a:rPr>
              <a:t>8A. Build community awareness, knowledge and support for STEM</a:t>
            </a:r>
          </a:p>
          <a:p>
            <a:r>
              <a:rPr lang="en-US" sz="800" dirty="0">
                <a:latin typeface="Arial"/>
                <a:cs typeface="Arial"/>
              </a:rPr>
              <a:t>8B. Build parent capacity to understand student needs academically &amp;</a:t>
            </a:r>
          </a:p>
          <a:p>
            <a:r>
              <a:rPr lang="en-US" sz="800" dirty="0">
                <a:latin typeface="Arial"/>
                <a:cs typeface="Arial"/>
              </a:rPr>
              <a:t>behaviorally through curriculum nights, workshops with the parent liaison, and</a:t>
            </a:r>
          </a:p>
          <a:p>
            <a:r>
              <a:rPr lang="en-US" sz="800" dirty="0" err="1">
                <a:latin typeface="Arial"/>
                <a:cs typeface="Arial"/>
              </a:rPr>
              <a:t>Kidz</a:t>
            </a:r>
            <a:r>
              <a:rPr lang="en-US" sz="800" dirty="0">
                <a:latin typeface="Arial"/>
                <a:cs typeface="Arial"/>
              </a:rPr>
              <a:t> Matter</a:t>
            </a:r>
          </a:p>
          <a:p>
            <a:r>
              <a:rPr lang="en-US" sz="800" dirty="0">
                <a:latin typeface="Arial"/>
                <a:cs typeface="Arial"/>
              </a:rPr>
              <a:t>8C. Implement student </a:t>
            </a:r>
            <a:r>
              <a:rPr lang="en-US" sz="800" dirty="0" smtClean="0">
                <a:latin typeface="Arial"/>
                <a:cs typeface="Arial"/>
              </a:rPr>
              <a:t>behavior and attendance initiatives</a:t>
            </a:r>
            <a:endParaRPr lang="en-US" sz="800" dirty="0">
              <a:latin typeface="Arial"/>
              <a:cs typeface="Arial"/>
            </a:endParaRPr>
          </a:p>
          <a:p>
            <a:r>
              <a:rPr lang="en-US" sz="800" dirty="0">
                <a:latin typeface="Arial"/>
                <a:cs typeface="Arial"/>
              </a:rPr>
              <a:t>9A. Implement Social and Emotional Learning (SEL) for school staff, students,</a:t>
            </a:r>
          </a:p>
          <a:p>
            <a:r>
              <a:rPr lang="en-US" sz="800" dirty="0">
                <a:latin typeface="Arial"/>
                <a:cs typeface="Arial"/>
              </a:rPr>
              <a:t>and parents through the use of Mind Yeti, Second Step, etc.</a:t>
            </a:r>
          </a:p>
          <a:p>
            <a:r>
              <a:rPr lang="en-US" sz="800" dirty="0">
                <a:latin typeface="Arial"/>
                <a:cs typeface="Arial"/>
              </a:rPr>
              <a:t>9B. Increase effective external communication through </a:t>
            </a:r>
            <a:r>
              <a:rPr lang="en-US" sz="800" dirty="0" err="1">
                <a:latin typeface="Arial"/>
                <a:cs typeface="Arial"/>
              </a:rPr>
              <a:t>RoboCall</a:t>
            </a:r>
            <a:r>
              <a:rPr lang="en-US" sz="800" dirty="0">
                <a:latin typeface="Arial"/>
                <a:cs typeface="Arial"/>
              </a:rPr>
              <a:t>, Remind 101,</a:t>
            </a:r>
          </a:p>
          <a:p>
            <a:r>
              <a:rPr lang="en-US" sz="800" dirty="0" smtClean="0">
                <a:latin typeface="Arial"/>
                <a:cs typeface="Arial"/>
              </a:rPr>
              <a:t>Flyers, Class Dojo, and Infinite Campus</a:t>
            </a:r>
            <a:endParaRPr lang="en-US" sz="800" dirty="0">
              <a:latin typeface="Arial"/>
              <a:cs typeface="Arial"/>
            </a:endParaRPr>
          </a:p>
          <a:p>
            <a:r>
              <a:rPr lang="en-US" sz="800" dirty="0">
                <a:latin typeface="Arial"/>
                <a:cs typeface="Arial"/>
              </a:rPr>
              <a:t>9C. Improve customer service systemically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2284373" y="1457245"/>
            <a:ext cx="4317209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Signature Program: Science, Technology, Engineering and Mathematics (STEM</a:t>
            </a:r>
            <a:r>
              <a:rPr lang="en-US" sz="825" b="1" dirty="0" smtClean="0">
                <a:latin typeface="Arial"/>
                <a:cs typeface="Arial"/>
              </a:rPr>
              <a:t>)</a:t>
            </a:r>
            <a:endParaRPr lang="en-US" sz="825" b="1" dirty="0">
              <a:latin typeface="Arial"/>
              <a:cs typeface="Arial"/>
            </a:endParaRPr>
          </a:p>
        </p:txBody>
      </p:sp>
      <p:sp>
        <p:nvSpPr>
          <p:cNvPr id="81" name="Right Arrow 80"/>
          <p:cNvSpPr/>
          <p:nvPr/>
        </p:nvSpPr>
        <p:spPr>
          <a:xfrm rot="16200000">
            <a:off x="8134243" y="1445540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2" name="Right Arrow 81"/>
          <p:cNvSpPr/>
          <p:nvPr/>
        </p:nvSpPr>
        <p:spPr>
          <a:xfrm rot="10800000">
            <a:off x="5878774" y="720509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3" name="Right Arrow 82"/>
          <p:cNvSpPr/>
          <p:nvPr/>
        </p:nvSpPr>
        <p:spPr>
          <a:xfrm rot="10800000">
            <a:off x="2886152" y="718331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65803" y="499750"/>
            <a:ext cx="2760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To foster a </a:t>
            </a:r>
            <a:r>
              <a:rPr lang="en-US" sz="800" dirty="0" smtClean="0"/>
              <a:t>21</a:t>
            </a:r>
            <a:r>
              <a:rPr lang="en-US" sz="800" baseline="30000" dirty="0" smtClean="0"/>
              <a:t>st</a:t>
            </a:r>
            <a:r>
              <a:rPr lang="en-US" sz="800" dirty="0" smtClean="0"/>
              <a:t> century </a:t>
            </a:r>
            <a:r>
              <a:rPr lang="en-US" sz="800" dirty="0"/>
              <a:t>learning environment that integrates a culture of mutual respect , high academic standards, and technological innovation</a:t>
            </a:r>
            <a:r>
              <a:rPr lang="en-US" sz="800" dirty="0" smtClean="0"/>
              <a:t>.</a:t>
            </a:r>
          </a:p>
          <a:p>
            <a:endParaRPr lang="en-US" sz="800" dirty="0"/>
          </a:p>
          <a:p>
            <a:r>
              <a:rPr lang="en-US" sz="800" dirty="0"/>
              <a:t>To provide rigorous, innovative, and engaging learning experiences designed to cultivate life-long learners.</a:t>
            </a:r>
          </a:p>
        </p:txBody>
      </p:sp>
    </p:spTree>
    <p:extLst>
      <p:ext uri="{BB962C8B-B14F-4D97-AF65-F5344CB8AC3E}">
        <p14:creationId xmlns:p14="http://schemas.microsoft.com/office/powerpoint/2010/main" val="305334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24702</TotalTime>
  <Words>1004</Words>
  <Application>Microsoft Office PowerPoint</Application>
  <PresentationFormat>Letter Paper (8.5x11 in)</PresentationFormat>
  <Paragraphs>126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Atlanta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Norvell, Travis</dc:creator>
  <cp:lastModifiedBy>Gordon, Elizabeth</cp:lastModifiedBy>
  <cp:revision>310</cp:revision>
  <cp:lastPrinted>2020-02-05T19:54:03Z</cp:lastPrinted>
  <dcterms:created xsi:type="dcterms:W3CDTF">2015-11-10T14:08:41Z</dcterms:created>
  <dcterms:modified xsi:type="dcterms:W3CDTF">2020-12-07T18:46:23Z</dcterms:modified>
</cp:coreProperties>
</file>